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19" r:id="rId1"/>
  </p:sldMasterIdLst>
  <p:notesMasterIdLst>
    <p:notesMasterId r:id="rId9"/>
  </p:notesMasterIdLst>
  <p:sldIdLst>
    <p:sldId id="301" r:id="rId2"/>
    <p:sldId id="302" r:id="rId3"/>
    <p:sldId id="303" r:id="rId4"/>
    <p:sldId id="304" r:id="rId5"/>
    <p:sldId id="305" r:id="rId6"/>
    <p:sldId id="291" r:id="rId7"/>
    <p:sldId id="306" r:id="rId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66FF33"/>
    <a:srgbClr val="CC0099"/>
    <a:srgbClr val="000000"/>
    <a:srgbClr val="DAE4F2"/>
    <a:srgbClr val="45441B"/>
    <a:srgbClr val="99CCFF"/>
    <a:srgbClr val="006666"/>
    <a:srgbClr val="336600"/>
    <a:srgbClr val="859B6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24FB92-8802-4723-BA8E-FD6DA4B4AEDC}" type="datetimeFigureOut">
              <a:rPr lang="en-US" smtClean="0"/>
              <a:pPr/>
              <a:t>4/26/2010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9501C6-A518-4317-916C-2385DE45E95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gray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5229225"/>
            <a:ext cx="7723188" cy="762000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lang="en-US"/>
              <a:t>Click to edit title style</a:t>
            </a:r>
          </a:p>
        </p:txBody>
      </p:sp>
      <p:sp>
        <p:nvSpPr>
          <p:cNvPr id="260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6021388"/>
            <a:ext cx="7723188" cy="792162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subtitle style</a:t>
            </a:r>
          </a:p>
        </p:txBody>
      </p:sp>
      <p:sp>
        <p:nvSpPr>
          <p:cNvPr id="260100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26010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26010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2146EBC-FB8A-4EB0-9DA2-76F7138D0D19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F4B9A2-2524-4B42-BC35-80A78664B98C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34150" y="333375"/>
            <a:ext cx="1924050" cy="6191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33375"/>
            <a:ext cx="5619750" cy="61912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A1BB9F-1C24-479F-BC4D-B86C9438F184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BE2E96-C286-4AC0-9FE1-ECB0B4B3978B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4B8C64-CA2B-4974-80C2-2E573C0B2245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773238"/>
            <a:ext cx="3771900" cy="4751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773238"/>
            <a:ext cx="3771900" cy="4751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7E5D73-F58F-4E6D-82B0-662394E08199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439E65-1866-4639-BFFD-D6DACFFD886C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B452E3-4A75-44F3-A5AF-29DD4EE8F26D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A699E6-CEB8-4BB6-8E56-EA811F531AB5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945D54-EF78-46EF-8AB5-71BAB6C2EA3D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6355A1-28B8-48E0-B457-A527B1CFDF1E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333375"/>
            <a:ext cx="76962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title style</a:t>
            </a:r>
          </a:p>
        </p:txBody>
      </p:sp>
      <p:sp>
        <p:nvSpPr>
          <p:cNvPr id="259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773238"/>
            <a:ext cx="7696200" cy="475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9079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dirty="0"/>
          </a:p>
        </p:txBody>
      </p:sp>
      <p:sp>
        <p:nvSpPr>
          <p:cNvPr id="259080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dirty="0"/>
          </a:p>
        </p:txBody>
      </p:sp>
      <p:sp>
        <p:nvSpPr>
          <p:cNvPr id="259081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A65EC57-1D2E-4086-8E3D-AB68AD60141B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400">
          <a:solidFill>
            <a:schemeClr val="tx1"/>
          </a:solidFill>
          <a:latin typeface="+mn-lt"/>
        </a:defRPr>
      </a:lvl3pPr>
      <a:lvl4pPr marL="15621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4pPr>
      <a:lvl5pPr marL="1981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5pPr>
      <a:lvl6pPr marL="2438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6pPr>
      <a:lvl7pPr marL="28956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7pPr>
      <a:lvl8pPr marL="33528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8pPr>
      <a:lvl9pPr marL="3810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slide" Target="slide7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500034" y="357166"/>
            <a:ext cx="8183880" cy="1051560"/>
          </a:xfrm>
        </p:spPr>
        <p:txBody>
          <a:bodyPr>
            <a:normAutofit/>
          </a:bodyPr>
          <a:lstStyle/>
          <a:p>
            <a:r>
              <a:rPr lang="en-US" dirty="0" smtClean="0"/>
              <a:t>Experiencing Engagement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2"/>
          </p:nvPr>
        </p:nvSpPr>
        <p:spPr>
          <a:xfrm>
            <a:off x="500034" y="1857364"/>
            <a:ext cx="4107652" cy="3489960"/>
          </a:xfrm>
        </p:spPr>
        <p:txBody>
          <a:bodyPr>
            <a:normAutofit/>
          </a:bodyPr>
          <a:lstStyle/>
          <a:p>
            <a:r>
              <a:rPr lang="en-US" dirty="0" smtClean="0"/>
              <a:t>Schlechty’s 5 Levels of Engagement</a:t>
            </a:r>
          </a:p>
          <a:p>
            <a:endParaRPr lang="en-US" dirty="0" smtClean="0"/>
          </a:p>
          <a:p>
            <a:pPr marL="514350" lvl="0" indent="-514350">
              <a:buNone/>
            </a:pPr>
            <a:r>
              <a:rPr lang="en-US" sz="3600" b="1" dirty="0" smtClean="0">
                <a:solidFill>
                  <a:srgbClr val="C00000"/>
                </a:solidFill>
                <a:hlinkClick r:id="rId2" action="ppaction://hlinksldjump"/>
              </a:rPr>
              <a:t>1.Engagement</a:t>
            </a:r>
            <a:endParaRPr lang="en-US" sz="3600" b="1" dirty="0" smtClean="0">
              <a:solidFill>
                <a:srgbClr val="C00000"/>
              </a:solidFill>
            </a:endParaRPr>
          </a:p>
          <a:p>
            <a:pPr marL="514350" lvl="0" indent="-514350">
              <a:buNone/>
            </a:pPr>
            <a:endParaRPr lang="en-US" dirty="0" smtClean="0"/>
          </a:p>
        </p:txBody>
      </p:sp>
      <p:pic>
        <p:nvPicPr>
          <p:cNvPr id="1027" name="Picture 3" descr="D:\Documents and Settings\lsteele\Local Settings\Temporary Internet Files\Content.IE5\19OSRBA5\MCj0078824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785926"/>
            <a:ext cx="4171950" cy="3562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2. Strategic Compliance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>
          <a:xfrm>
            <a:off x="642910" y="1428736"/>
            <a:ext cx="3931920" cy="3489960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This better be worth my time!  If it is, I’ll commit, if not, I’ll quit.</a:t>
            </a:r>
            <a:endParaRPr lang="en-US" dirty="0"/>
          </a:p>
        </p:txBody>
      </p:sp>
      <p:pic>
        <p:nvPicPr>
          <p:cNvPr id="2050" name="Picture 2" descr="D:\Documents and Settings\lsteele\Local Settings\Temporary Internet Files\Content.IE5\7IP4XY05\MCj0078720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2000240"/>
            <a:ext cx="3530379" cy="39343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3. Ritual Compliance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  <a:p>
            <a:pPr lvl="0"/>
            <a:r>
              <a:rPr lang="en-US" dirty="0" smtClean="0"/>
              <a:t>What </a:t>
            </a:r>
            <a:r>
              <a:rPr lang="en-US" dirty="0"/>
              <a:t>do I have to do to get this over </a:t>
            </a:r>
            <a:r>
              <a:rPr lang="en-US" dirty="0" smtClean="0"/>
              <a:t>with and </a:t>
            </a:r>
            <a:r>
              <a:rPr lang="en-US" dirty="0"/>
              <a:t>get </a:t>
            </a:r>
            <a:r>
              <a:rPr lang="en-US" dirty="0" smtClean="0"/>
              <a:t>out of here?</a:t>
            </a:r>
            <a:endParaRPr lang="en-US" dirty="0"/>
          </a:p>
          <a:p>
            <a:endParaRPr lang="en-US" dirty="0"/>
          </a:p>
        </p:txBody>
      </p:sp>
      <p:pic>
        <p:nvPicPr>
          <p:cNvPr id="5122" name="Picture 2" descr="D:\Documents and Settings\lsteele\Local Settings\Temporary Internet Files\Content.IE5\VVKK40KB\MCj0078705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64" y="3390308"/>
            <a:ext cx="2822995" cy="34676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183880" cy="1051560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4. Retreatism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lvl="0"/>
            <a:endParaRPr lang="en-US" dirty="0"/>
          </a:p>
          <a:p>
            <a:pPr lvl="0"/>
            <a:r>
              <a:rPr lang="en-US" dirty="0" smtClean="0"/>
              <a:t>I’d rather be_______________.</a:t>
            </a:r>
          </a:p>
          <a:p>
            <a:pPr lvl="0">
              <a:buNone/>
            </a:pPr>
            <a:r>
              <a:rPr lang="en-US" dirty="0" smtClean="0"/>
              <a:t> </a:t>
            </a:r>
            <a:endParaRPr lang="en-US" dirty="0"/>
          </a:p>
          <a:p>
            <a:r>
              <a:rPr lang="en-US" dirty="0" smtClean="0"/>
              <a:t>What’s the point of this?</a:t>
            </a:r>
            <a:endParaRPr lang="en-US" dirty="0"/>
          </a:p>
        </p:txBody>
      </p:sp>
      <p:pic>
        <p:nvPicPr>
          <p:cNvPr id="3074" name="Picture 2" descr="D:\Documents and Settings\lsteele\Local Settings\Temporary Internet Files\Content.IE5\VVKK40KB\MCj00787180000[1].wmf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2143116"/>
            <a:ext cx="3220048" cy="3489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183880" cy="1051560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5. Rebellion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lvl="0"/>
            <a:endParaRPr lang="en-US" dirty="0" smtClean="0"/>
          </a:p>
          <a:p>
            <a:r>
              <a:rPr lang="en-US" dirty="0" smtClean="0"/>
              <a:t>You can’t make me…</a:t>
            </a:r>
            <a:endParaRPr lang="en-US" dirty="0"/>
          </a:p>
          <a:p>
            <a:pPr>
              <a:buNone/>
            </a:pPr>
            <a:endParaRPr lang="en-US" dirty="0"/>
          </a:p>
        </p:txBody>
      </p:sp>
      <p:pic>
        <p:nvPicPr>
          <p:cNvPr id="4098" name="Picture 2" descr="D:\Documents and Settings\lsteele\Local Settings\Temporary Internet Files\Content.IE5\1SR38BOK\MCj0078703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2000240"/>
            <a:ext cx="2285205" cy="39438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Self-Assessment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Scenario 1</a:t>
            </a:r>
          </a:p>
          <a:p>
            <a:pPr lvl="1"/>
            <a:r>
              <a:rPr lang="en-US" dirty="0" smtClean="0"/>
              <a:t>How did you rate yourself</a:t>
            </a:r>
          </a:p>
          <a:p>
            <a:pPr lvl="1"/>
            <a:r>
              <a:rPr lang="en-US" dirty="0" smtClean="0"/>
              <a:t>Move to the rating that best describes you</a:t>
            </a:r>
          </a:p>
          <a:p>
            <a:pPr lvl="1"/>
            <a:r>
              <a:rPr lang="en-US" dirty="0" smtClean="0"/>
              <a:t>2 min. discussion</a:t>
            </a:r>
          </a:p>
          <a:p>
            <a:pPr lvl="1"/>
            <a:r>
              <a:rPr lang="en-US" dirty="0" smtClean="0">
                <a:solidFill>
                  <a:srgbClr val="66FF33"/>
                </a:solidFill>
              </a:rPr>
              <a:t>Spokesperson </a:t>
            </a:r>
            <a:r>
              <a:rPr lang="en-US" dirty="0" smtClean="0"/>
              <a:t>– share 1 reason why your group rated itself the way it did.</a:t>
            </a:r>
          </a:p>
          <a:p>
            <a:pPr lvl="1"/>
            <a:endParaRPr lang="en-US" dirty="0"/>
          </a:p>
          <a:p>
            <a:r>
              <a:rPr lang="en-US" dirty="0" smtClean="0"/>
              <a:t>Scenario 2</a:t>
            </a:r>
          </a:p>
          <a:p>
            <a:r>
              <a:rPr lang="en-US" dirty="0" smtClean="0"/>
              <a:t>Scenario 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lvl="1"/>
            <a:r>
              <a:rPr lang="en-US" dirty="0" smtClean="0"/>
              <a:t>Activity is personally meaningful</a:t>
            </a:r>
            <a:endParaRPr lang="en-US" sz="2400" dirty="0" smtClean="0"/>
          </a:p>
          <a:p>
            <a:pPr lvl="1"/>
            <a:r>
              <a:rPr lang="en-US" dirty="0" smtClean="0"/>
              <a:t>Level of interest is sufficiently high that he or she persists in the face of difficulty</a:t>
            </a:r>
            <a:endParaRPr lang="en-US" sz="2400" dirty="0" smtClean="0"/>
          </a:p>
          <a:p>
            <a:pPr lvl="1"/>
            <a:r>
              <a:rPr lang="en-US" dirty="0" smtClean="0"/>
              <a:t>The task is sufficiently challenging that he or she will accomplish something of worth by doing it</a:t>
            </a:r>
            <a:endParaRPr lang="en-US" sz="2400" dirty="0" smtClean="0"/>
          </a:p>
          <a:p>
            <a:pPr lvl="1"/>
            <a:r>
              <a:rPr lang="en-US" dirty="0" smtClean="0"/>
              <a:t>His or her emphasis is on optimum performance and on getting it right</a:t>
            </a:r>
            <a:endParaRPr lang="en-US" sz="24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E8EDF2"/>
      </a:lt2>
      <a:accent1>
        <a:srgbClr val="D8E1EC"/>
      </a:accent1>
      <a:accent2>
        <a:srgbClr val="CFD795"/>
      </a:accent2>
      <a:accent3>
        <a:srgbClr val="AAAAAA"/>
      </a:accent3>
      <a:accent4>
        <a:srgbClr val="DADADA"/>
      </a:accent4>
      <a:accent5>
        <a:srgbClr val="E9EEF4"/>
      </a:accent5>
      <a:accent6>
        <a:srgbClr val="BBC387"/>
      </a:accent6>
      <a:hlink>
        <a:srgbClr val="D59F07"/>
      </a:hlink>
      <a:folHlink>
        <a:srgbClr val="94B26C"/>
      </a:folHlink>
    </a:clrScheme>
    <a:fontScheme name="Default 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E8EDF2"/>
        </a:lt2>
        <a:accent1>
          <a:srgbClr val="D8E1EC"/>
        </a:accent1>
        <a:accent2>
          <a:srgbClr val="CFD795"/>
        </a:accent2>
        <a:accent3>
          <a:srgbClr val="AAAAAA"/>
        </a:accent3>
        <a:accent4>
          <a:srgbClr val="DADADA"/>
        </a:accent4>
        <a:accent5>
          <a:srgbClr val="E9EEF4"/>
        </a:accent5>
        <a:accent6>
          <a:srgbClr val="BBC387"/>
        </a:accent6>
        <a:hlink>
          <a:srgbClr val="D59F07"/>
        </a:hlink>
        <a:folHlink>
          <a:srgbClr val="94B26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523</TotalTime>
  <Words>164</Words>
  <Application>Microsoft Office PowerPoint</Application>
  <PresentationFormat>On-screen Show (4:3)</PresentationFormat>
  <Paragraphs>32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Default Design</vt:lpstr>
      <vt:lpstr>Experiencing Engagement</vt:lpstr>
      <vt:lpstr>2. Strategic Compliance</vt:lpstr>
      <vt:lpstr>3. Ritual Compliance</vt:lpstr>
      <vt:lpstr>4. Retreatism</vt:lpstr>
      <vt:lpstr>5. Rebellion</vt:lpstr>
      <vt:lpstr>Self-Assessment</vt:lpstr>
      <vt:lpstr>Slide 7</vt:lpstr>
    </vt:vector>
  </TitlesOfParts>
  <Manager/>
  <Company>Template Central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/>
  <dc:creator/>
  <cp:keywords/>
  <dc:description/>
  <cp:lastModifiedBy>Shaun Howell</cp:lastModifiedBy>
  <cp:revision>134</cp:revision>
  <dcterms:created xsi:type="dcterms:W3CDTF">1999-12-02T05:36:26Z</dcterms:created>
  <dcterms:modified xsi:type="dcterms:W3CDTF">2010-04-27T03:21:31Z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TC011407991033</vt:lpwstr>
  </property>
</Properties>
</file>